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61" r:id="rId3"/>
    <p:sldId id="258" r:id="rId4"/>
    <p:sldId id="257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0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722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5412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89160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587380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46559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769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27950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548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22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37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4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3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81275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8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38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67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42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160EA64-D806-43AC-9DF2-F8C432F32B4C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357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ive.com/news/flint/2019/10/flint-mayor-karen-weaver-talks-water-crisis-recovery-at-state-of-city-address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36318" y="5128171"/>
            <a:ext cx="4335379" cy="1641490"/>
          </a:xfrm>
        </p:spPr>
        <p:txBody>
          <a:bodyPr>
            <a:normAutofit/>
          </a:bodyPr>
          <a:lstStyle/>
          <a:p>
            <a:r>
              <a:rPr lang="en-US" sz="4800" dirty="0"/>
              <a:t>Group project:</a:t>
            </a:r>
            <a:br>
              <a:rPr lang="en-US" sz="4800" dirty="0"/>
            </a:br>
            <a:r>
              <a:rPr lang="en-US" sz="4800" dirty="0"/>
              <a:t>Flint drinking water contamination ethics lecture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21479" y="3355281"/>
            <a:ext cx="7330439" cy="7540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Mark Kennedy, Jennie Saxe, Ralph Stuart, Ramesh Talreja, Renee Walsh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301743" y="574871"/>
            <a:ext cx="5250175" cy="176154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Working Ethics into the Conversation: Introducing STEM Faculty to Teaching Ethics</a:t>
            </a:r>
          </a:p>
          <a:p>
            <a:r>
              <a:rPr lang="en-US" b="1" dirty="0"/>
              <a:t>Oct 22-23,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778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Students have the ability to apply ethics codes to real-world situations</a:t>
            </a:r>
          </a:p>
          <a:p>
            <a:pPr fontAlgn="base"/>
            <a:r>
              <a:rPr lang="en-US" dirty="0"/>
              <a:t>Students can identify and examine real-world situations for ethical violations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29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 paper: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 reflection question and ask students to write a brief response at the end of class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dirty="0"/>
              <a:t>How could you ensure ethical decision-making in public sector engineering projects?</a:t>
            </a:r>
          </a:p>
          <a:p>
            <a:pPr lvl="2"/>
            <a:r>
              <a:rPr lang="en-US" dirty="0"/>
              <a:t>What role does communication play in ethical decision-making?</a:t>
            </a:r>
          </a:p>
        </p:txBody>
      </p:sp>
    </p:spTree>
    <p:extLst>
      <p:ext uri="{BB962C8B-B14F-4D97-AF65-F5344CB8AC3E}">
        <p14:creationId xmlns:p14="http://schemas.microsoft.com/office/powerpoint/2010/main" val="3480267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BA35F-199F-41F0-995E-D222AB0C0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9747F-C952-41D5-8D8A-AEE4943AA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58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Real Case Study:</a:t>
            </a:r>
            <a:br>
              <a:rPr lang="en-US" dirty="0"/>
            </a:br>
            <a:r>
              <a:rPr lang="en-US" dirty="0"/>
              <a:t>Flint Drinking Water Contamination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52400" y="1905000"/>
            <a:ext cx="6235066" cy="2229505"/>
            <a:chOff x="152400" y="1905000"/>
            <a:chExt cx="6235066" cy="222950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t="26515"/>
            <a:stretch/>
          </p:blipFill>
          <p:spPr>
            <a:xfrm>
              <a:off x="152400" y="1905000"/>
              <a:ext cx="6226493" cy="1166784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291466" y="3211175"/>
              <a:ext cx="6096000" cy="92333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dirty="0">
                  <a:hlinkClick r:id="rId3"/>
                </a:rPr>
                <a:t>https://www.mlive.com/news/flint/2019/10/flint-mayor-karen-weaver-talks-water-crisis-recovery-at-state-of-city-address.html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11630" y="4797269"/>
            <a:ext cx="7258050" cy="1571596"/>
            <a:chOff x="1611630" y="4797269"/>
            <a:chExt cx="7258050" cy="1571596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11630" y="4797269"/>
              <a:ext cx="7258050" cy="1114004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26017" y="5987865"/>
              <a:ext cx="5629275" cy="38100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12168" y="2215560"/>
            <a:ext cx="4968352" cy="1792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81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Font typeface="+mj-lt"/>
              <a:buAutoNum type="arabicPeriod"/>
            </a:pPr>
            <a:r>
              <a:rPr lang="en-US" u="sng" dirty="0"/>
              <a:t>Summarize</a:t>
            </a:r>
            <a:r>
              <a:rPr lang="en-US" dirty="0"/>
              <a:t> elements of ASCE and NSPE ethics codes</a:t>
            </a:r>
          </a:p>
          <a:p>
            <a:pPr fontAlgn="base">
              <a:buFont typeface="+mj-lt"/>
              <a:buAutoNum type="arabicPeriod"/>
            </a:pPr>
            <a:r>
              <a:rPr lang="en-US" u="sng" dirty="0"/>
              <a:t>Identify</a:t>
            </a:r>
            <a:r>
              <a:rPr lang="en-US" dirty="0"/>
              <a:t> the ethics violations that led to the contamination of the drinking water in Flint, Michigan</a:t>
            </a:r>
          </a:p>
          <a:p>
            <a:pPr fontAlgn="base">
              <a:buFont typeface="+mj-lt"/>
              <a:buAutoNum type="arabicPeriod"/>
            </a:pPr>
            <a:r>
              <a:rPr lang="en-US" u="sng" dirty="0"/>
              <a:t>Explain</a:t>
            </a:r>
            <a:r>
              <a:rPr lang="en-US" dirty="0"/>
              <a:t> the role of communication in ethical decision making</a:t>
            </a:r>
          </a:p>
          <a:p>
            <a:pPr fontAlgn="base">
              <a:buFont typeface="+mj-lt"/>
              <a:buAutoNum type="arabicPeriod"/>
            </a:pPr>
            <a:r>
              <a:rPr lang="en-US" u="sng" dirty="0"/>
              <a:t>Recommend</a:t>
            </a:r>
            <a:r>
              <a:rPr lang="en-US" dirty="0"/>
              <a:t> methods for addressing ethics issues in public sector engineering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90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75-minute class period</a:t>
            </a:r>
          </a:p>
          <a:p>
            <a:r>
              <a:rPr lang="en-US" dirty="0"/>
              <a:t>25 students in class</a:t>
            </a:r>
          </a:p>
          <a:p>
            <a:r>
              <a:rPr lang="en-US" dirty="0"/>
              <a:t>Pre-class homework has been assigned and completed:</a:t>
            </a:r>
          </a:p>
          <a:p>
            <a:pPr lvl="1" fontAlgn="base"/>
            <a:r>
              <a:rPr lang="en-US" dirty="0"/>
              <a:t>Find and read two news articles from two different sources about the contamination of drinking water in Flint, Michigan</a:t>
            </a:r>
          </a:p>
          <a:p>
            <a:pPr lvl="1" fontAlgn="base"/>
            <a:r>
              <a:rPr lang="en-US" dirty="0"/>
              <a:t>Find, read, and cite (in IEEE or APA format) 2 peer reviewed articles about the Flint, Michigan water contamination.  Search on the databases Engineering Village (</a:t>
            </a:r>
            <a:r>
              <a:rPr lang="en-US" dirty="0" err="1"/>
              <a:t>Compendex</a:t>
            </a:r>
            <a:r>
              <a:rPr lang="en-US" dirty="0"/>
              <a:t> and </a:t>
            </a:r>
            <a:r>
              <a:rPr lang="en-US" dirty="0" err="1"/>
              <a:t>Inspec</a:t>
            </a:r>
            <a:r>
              <a:rPr lang="en-US" dirty="0"/>
              <a:t>) or Scopus.</a:t>
            </a:r>
          </a:p>
          <a:p>
            <a:pPr lvl="1" fontAlgn="base"/>
            <a:r>
              <a:rPr lang="en-US" dirty="0"/>
              <a:t>Review ethics codes: ASCE, NSPE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824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structure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437203"/>
              </p:ext>
            </p:extLst>
          </p:nvPr>
        </p:nvGraphicFramePr>
        <p:xfrm>
          <a:off x="1120775" y="1825625"/>
          <a:ext cx="10233026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1305">
                  <a:extLst>
                    <a:ext uri="{9D8B030D-6E8A-4147-A177-3AD203B41FA5}">
                      <a16:colId xmlns:a16="http://schemas.microsoft.com/office/drawing/2014/main" val="1001586710"/>
                    </a:ext>
                  </a:extLst>
                </a:gridCol>
                <a:gridCol w="2331721">
                  <a:extLst>
                    <a:ext uri="{9D8B030D-6E8A-4147-A177-3AD203B41FA5}">
                      <a16:colId xmlns:a16="http://schemas.microsoft.com/office/drawing/2014/main" val="287471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Time allotted (min)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52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Welcome,</a:t>
                      </a:r>
                      <a:r>
                        <a:rPr lang="en-US" sz="2800" baseline="0" dirty="0"/>
                        <a:t> review of learning objectives, warm-up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737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Introduction to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892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Activity (2 parts)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30</a:t>
                      </a:r>
                      <a:r>
                        <a:rPr lang="en-US" sz="2800" baseline="0" dirty="0"/>
                        <a:t> (10 + 20)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616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Report-outs from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10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Discussion</a:t>
                      </a:r>
                      <a:r>
                        <a:rPr lang="en-US" sz="2800" baseline="0" dirty="0"/>
                        <a:t> wrap-up, reflection paper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040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049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Warm-up: concept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3 words on the board related to the case study you read</a:t>
            </a:r>
          </a:p>
          <a:p>
            <a:r>
              <a:rPr lang="en-US" dirty="0"/>
              <a:t>Draw lines to connect any concepts which go together</a:t>
            </a:r>
          </a:p>
        </p:txBody>
      </p:sp>
      <p:sp>
        <p:nvSpPr>
          <p:cNvPr id="4" name="Cloud 3"/>
          <p:cNvSpPr/>
          <p:nvPr/>
        </p:nvSpPr>
        <p:spPr>
          <a:xfrm>
            <a:off x="998080" y="4001294"/>
            <a:ext cx="2545080" cy="10363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Public health</a:t>
            </a:r>
          </a:p>
        </p:txBody>
      </p:sp>
      <p:sp>
        <p:nvSpPr>
          <p:cNvPr id="5" name="Cloud 4"/>
          <p:cNvSpPr/>
          <p:nvPr/>
        </p:nvSpPr>
        <p:spPr>
          <a:xfrm>
            <a:off x="8321040" y="3564415"/>
            <a:ext cx="2697480" cy="10363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Communication</a:t>
            </a:r>
          </a:p>
        </p:txBody>
      </p:sp>
      <p:sp>
        <p:nvSpPr>
          <p:cNvPr id="6" name="Cloud 5"/>
          <p:cNvSpPr/>
          <p:nvPr/>
        </p:nvSpPr>
        <p:spPr>
          <a:xfrm>
            <a:off x="4823460" y="5053966"/>
            <a:ext cx="2545080" cy="10363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Professional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135133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activity: role-playing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Divide students into 5 groups of 5</a:t>
            </a:r>
          </a:p>
          <a:p>
            <a:pPr fontAlgn="base"/>
            <a:r>
              <a:rPr lang="en-US" dirty="0"/>
              <a:t>Students will be assigned roles (5 students to each role)</a:t>
            </a:r>
          </a:p>
          <a:p>
            <a:pPr lvl="1" fontAlgn="base"/>
            <a:r>
              <a:rPr lang="en-US" dirty="0"/>
              <a:t>Water treatment plant manager</a:t>
            </a:r>
          </a:p>
          <a:p>
            <a:pPr lvl="1" fontAlgn="base"/>
            <a:r>
              <a:rPr lang="en-US" dirty="0"/>
              <a:t>Water treatment plant supervising engineer</a:t>
            </a:r>
          </a:p>
          <a:p>
            <a:pPr lvl="1" fontAlgn="base"/>
            <a:r>
              <a:rPr lang="en-US" dirty="0"/>
              <a:t>Water treatment plant operators</a:t>
            </a:r>
          </a:p>
          <a:p>
            <a:pPr lvl="1" fontAlgn="base"/>
            <a:r>
              <a:rPr lang="en-US" dirty="0"/>
              <a:t>Emergency financial manager</a:t>
            </a:r>
          </a:p>
          <a:p>
            <a:pPr lvl="1" fontAlgn="base"/>
            <a:r>
              <a:rPr lang="en-US" dirty="0"/>
              <a:t>Health department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482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activity: role-playing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Meet with your counterparts (like roles) for 10 minutes</a:t>
            </a:r>
          </a:p>
          <a:p>
            <a:pPr lvl="1" fontAlgn="base"/>
            <a:r>
              <a:rPr lang="en-US" dirty="0"/>
              <a:t>Discuss what your ethical responsibilities are and identify if/how those responsibilities may have been violated</a:t>
            </a:r>
          </a:p>
          <a:p>
            <a:pPr lvl="1" fontAlgn="base"/>
            <a:r>
              <a:rPr lang="en-US" dirty="0"/>
              <a:t>Use the NSPE and ASCE codes of ethics as a guide</a:t>
            </a:r>
          </a:p>
          <a:p>
            <a:pPr fontAlgn="base"/>
            <a:r>
              <a:rPr lang="en-US" dirty="0"/>
              <a:t>Then split into groups comprised of one of each role</a:t>
            </a:r>
          </a:p>
          <a:p>
            <a:pPr lvl="1" fontAlgn="base"/>
            <a:r>
              <a:rPr lang="en-US" dirty="0"/>
              <a:t>Discuss in this diverse group what ethical issues you noted	 </a:t>
            </a:r>
          </a:p>
          <a:p>
            <a:pPr lvl="1" fontAlgn="base"/>
            <a:r>
              <a:rPr lang="en-US" dirty="0"/>
              <a:t>These groups will report out on their discussions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947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wrap-up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Instructor has a set of discussion questions prepared, including:</a:t>
            </a:r>
          </a:p>
          <a:p>
            <a:pPr lvl="1" fontAlgn="base"/>
            <a:r>
              <a:rPr lang="en-US" dirty="0"/>
              <a:t>What could you have done differently as supervising engineer?</a:t>
            </a:r>
          </a:p>
          <a:p>
            <a:pPr lvl="1" fontAlgn="base"/>
            <a:r>
              <a:rPr lang="en-US" dirty="0"/>
              <a:t>What about a conflict between fiduciary duties of financial manager and engineering codes of ethics?</a:t>
            </a:r>
          </a:p>
          <a:p>
            <a:pPr lvl="1" fontAlgn="base"/>
            <a:r>
              <a:rPr lang="en-US" dirty="0"/>
              <a:t>Are there any gaps in the ethics codes?</a:t>
            </a:r>
          </a:p>
          <a:p>
            <a:pPr fontAlgn="base"/>
            <a:r>
              <a:rPr lang="en-US" dirty="0"/>
              <a:t>Additional points on class discussion:</a:t>
            </a:r>
          </a:p>
          <a:p>
            <a:pPr lvl="1" fontAlgn="base"/>
            <a:r>
              <a:rPr lang="en-US" dirty="0"/>
              <a:t>Instructor would describe why stakeholders were selected for this exercise (application of professional codes of ethics)</a:t>
            </a:r>
          </a:p>
          <a:p>
            <a:pPr lvl="1" fontAlgn="base"/>
            <a:r>
              <a:rPr lang="en-US" dirty="0"/>
              <a:t>Instructor should discuss additional stakeholders (e.g., city residents) who should be included in decision-making processes</a:t>
            </a:r>
          </a:p>
          <a:p>
            <a:pPr lvl="1" fontAlgn="base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309761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450</TotalTime>
  <Words>499</Words>
  <Application>Microsoft Office PowerPoint</Application>
  <PresentationFormat>Widescreen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Corbel</vt:lpstr>
      <vt:lpstr>Depth</vt:lpstr>
      <vt:lpstr>Group project: Flint drinking water contamination ethics lecture</vt:lpstr>
      <vt:lpstr>Real Case Study: Flint Drinking Water Contamination</vt:lpstr>
      <vt:lpstr>Learning objectives</vt:lpstr>
      <vt:lpstr>Assumptions</vt:lpstr>
      <vt:lpstr>Class structure</vt:lpstr>
      <vt:lpstr>Warm-up: concept map</vt:lpstr>
      <vt:lpstr>Group activity: role-playing</vt:lpstr>
      <vt:lpstr>Group activity: role-playing</vt:lpstr>
      <vt:lpstr>Discussion wrap-up</vt:lpstr>
      <vt:lpstr>Learning outcomes</vt:lpstr>
      <vt:lpstr>Reflection paper: assessment</vt:lpstr>
      <vt:lpstr>Further Reading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Flint drinking water contamination ethics lecture</dc:title>
  <dc:creator>Saxe, Jennie</dc:creator>
  <cp:lastModifiedBy>Kelly Laas</cp:lastModifiedBy>
  <cp:revision>19</cp:revision>
  <dcterms:created xsi:type="dcterms:W3CDTF">2019-10-22T21:30:14Z</dcterms:created>
  <dcterms:modified xsi:type="dcterms:W3CDTF">2019-11-05T21:50:58Z</dcterms:modified>
</cp:coreProperties>
</file>